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CE58-15CC-6815-16DD-2B7F3FDC6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4117E-18D1-FB67-4549-87C983BC9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EA85-4D2C-3249-86E5-43E69334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9D10-9BAB-7066-AC9E-1343221E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DDA3F-DC58-E66F-72BB-B17D33DF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5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B22E-31BE-D9D1-1113-BAABAAED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91241-7536-2B25-3A8F-496CDCD8C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811F-8F5D-5A2B-73CA-D71F92C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BF82F-DA25-4867-5692-8F19E8C2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C4B03-7100-48D0-0709-63170ED0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BBEA3-3A98-1A45-A8F3-3B2FD0F0D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BEE0A-7EE2-4258-96B6-2E969213C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7D38-4D28-7178-60FE-53E90CBB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5431-C8DE-9092-1E8D-D719B601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FE8B3-C76D-C5DE-0F49-E57321F6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0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334A-17E4-DB13-D899-9C3E9426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60DF-38A4-C75A-96D6-DF6B8E1D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AC2E-8F0F-5AF6-DF9E-BAA033A6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0363-C0A4-1CF0-03AD-6A591D85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3063-804C-544E-733F-62A132ED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9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5F64-9431-EAB7-8840-ACB5C37E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12B3E-37D8-70CF-A43C-9F8F3D648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D4401-29E8-EB93-DB4D-D20320D9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CEAAD-E2E0-F044-DD29-A673E355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76DC-4038-7803-26EF-EF5D076C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6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6599-D841-67BE-4C97-C47EB767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FA30-A2CE-D106-725F-AF1835A84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26A2E-9787-EB98-5690-23756B8C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607C-C6BA-D045-3333-15D3F488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41C9E-B875-3A43-6EA7-EA4893A4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8FD07-B55B-A876-7BC2-4D1E39FB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35A1-12DD-907F-E251-C019B6A0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D2185-6624-05C7-5C70-C362B7EC2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06348-B3A9-6C4C-AE6D-54423D519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06CA5-0D11-9AE6-0206-B39CC66C6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A0666-E5AA-E464-1CF7-942B900CB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4D766-5FC2-3A60-25F3-C06E3E14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A5D2A-33D2-DD9D-E0C9-21974ED0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75CB56-6D60-3EDB-4A3B-456A640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6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2E27-6423-AE54-01C1-D260A17C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3040F-2AD8-BFB0-81DD-4C20CFC4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A4D75-CD89-6FCB-A68E-F6EFA26A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3EB65-559F-BC5F-B9CC-3AF2916D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6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49667-9771-E203-D5BE-7B4D0D64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C6C68-DB1E-7AC8-4CDB-E9CAA7C5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F452-6DB4-DFF6-8420-E391F8F2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6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3C9F-8D75-2FE7-8ED7-E77F872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79871-A54E-4E6D-D068-15979E26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D77AF-6D88-C553-B9B1-CD7ADFA55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8E760-A481-ADF9-6114-C12BD22C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6CB85-0387-3D69-42A5-1E27477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24ACF-2A0E-E5C9-D38D-1779E38E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8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1C6B-6B88-3BD2-4558-30A941F7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AE1F2-2B68-4190-26C3-E784C41D3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EF8B6-0AB0-C815-37A3-09237873F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EF2B2-0EFC-5FD5-9D85-054AB7FF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382CC-BF76-DBA4-3637-66B7D64A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CE4B9-BC06-160C-BCB3-FB976B3F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7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8F696-F618-ADA8-5987-28E00209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B4AF-3593-4C19-5FC6-9D32817D1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7379-E4F7-2905-D248-D8E13DC5B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834A-F8AF-47A8-A134-1D08FCE6D297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9698E-754B-4881-8700-E692CDEC8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D723F-E1B7-1929-4054-FB6301DFE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5FC7-CDA7-4754-8D7D-6ACB35DE7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7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EDB76E-C018-EB30-9D6A-24ED467A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rgbClr val="C00000"/>
                </a:solidFill>
              </a:rPr>
              <a:t>Save the </a:t>
            </a:r>
            <a:r>
              <a:rPr lang="en-GB" sz="7200" b="1" dirty="0" err="1">
                <a:solidFill>
                  <a:srgbClr val="C00000"/>
                </a:solidFill>
              </a:rPr>
              <a:t>Stisted</a:t>
            </a:r>
            <a:r>
              <a:rPr lang="en-GB" sz="7200" b="1" dirty="0">
                <a:solidFill>
                  <a:srgbClr val="C00000"/>
                </a:solidFill>
              </a:rPr>
              <a:t> 3</a:t>
            </a:r>
          </a:p>
        </p:txBody>
      </p:sp>
      <p:pic>
        <p:nvPicPr>
          <p:cNvPr id="7" name="Content Placeholder 6" descr="220.87 acres, Priors Green, Stisted, Braintree, CM77, Essex - UKLAF">
            <a:extLst>
              <a:ext uri="{FF2B5EF4-FFF2-40B4-BE49-F238E27FC236}">
                <a16:creationId xmlns:a16="http://schemas.microsoft.com/office/drawing/2014/main" id="{F42AB0E5-ACD2-6DC7-BCEA-30329E5F5F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6" y="1938495"/>
            <a:ext cx="4831453" cy="3618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4AC7DA-DA76-0881-1727-16D64E7C2D42}"/>
              </a:ext>
            </a:extLst>
          </p:cNvPr>
          <p:cNvCxnSpPr>
            <a:cxnSpLocks/>
          </p:cNvCxnSpPr>
          <p:nvPr/>
        </p:nvCxnSpPr>
        <p:spPr>
          <a:xfrm flipH="1" flipV="1">
            <a:off x="2400300" y="4638675"/>
            <a:ext cx="815447" cy="658353"/>
          </a:xfrm>
          <a:prstGeom prst="line">
            <a:avLst/>
          </a:prstGeom>
          <a:ln w="254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423539-3D4E-0E8E-6C4F-D3D67000015C}"/>
              </a:ext>
            </a:extLst>
          </p:cNvPr>
          <p:cNvCxnSpPr>
            <a:cxnSpLocks/>
          </p:cNvCxnSpPr>
          <p:nvPr/>
        </p:nvCxnSpPr>
        <p:spPr>
          <a:xfrm flipV="1">
            <a:off x="3185202" y="3429000"/>
            <a:ext cx="1472523" cy="1684057"/>
          </a:xfrm>
          <a:prstGeom prst="line">
            <a:avLst/>
          </a:prstGeom>
          <a:ln w="254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Blackwater Aggregates Take-off At Bradwell Quarry | Agg-Net">
            <a:extLst>
              <a:ext uri="{FF2B5EF4-FFF2-40B4-BE49-F238E27FC236}">
                <a16:creationId xmlns:a16="http://schemas.microsoft.com/office/drawing/2014/main" id="{4A76E22C-56A3-8915-C4E2-ED08378F13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19" y="1938495"/>
            <a:ext cx="4429129" cy="36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03CC117-2D6D-9EAF-7239-8E29B2FBD764}"/>
              </a:ext>
            </a:extLst>
          </p:cNvPr>
          <p:cNvSpPr/>
          <p:nvPr/>
        </p:nvSpPr>
        <p:spPr>
          <a:xfrm>
            <a:off x="6818050" y="3630967"/>
            <a:ext cx="3391270" cy="1828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3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5996-B245-5CF0-2345-EA13EA78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/>
              <a:t>How to submit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A80A-F2CD-0FB5-4CF2-D2FEA26E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ON-LINE PORTAL – GUIDE ON PARISH WEBSITE. ONE SITE AT A TIME</a:t>
            </a:r>
          </a:p>
          <a:p>
            <a:r>
              <a:rPr lang="en-GB" sz="3200" dirty="0"/>
              <a:t>BY EMAIL – WORD DOC COPY OF RESPONSE FORM ON PARISH WEBSITE. COVERS ALL 3 SITES</a:t>
            </a:r>
          </a:p>
          <a:p>
            <a:pPr marL="0" indent="0">
              <a:buNone/>
            </a:pPr>
            <a:r>
              <a:rPr lang="en-GB" sz="3200" dirty="0"/>
              <a:t> </a:t>
            </a:r>
            <a:r>
              <a:rPr lang="en-GB" sz="3200" b="1" dirty="0"/>
              <a:t>TIP: WRITE OUT RESPONSES FIRST ON A SEPARATE WORD DOC AND THEN COPY AND PASTE WHEN YOU’RE HAPPY.</a:t>
            </a:r>
          </a:p>
          <a:p>
            <a:r>
              <a:rPr lang="en-GB" sz="3200" dirty="0"/>
              <a:t>BY POST (FREEPOST) – CAN BE HAND WRITTEN OR WORD PROCESSED. BLANK COPIES AVAILABLE</a:t>
            </a:r>
          </a:p>
          <a:p>
            <a:r>
              <a:rPr lang="en-GB" sz="3200" dirty="0"/>
              <a:t>OUTREACH/GOOD NEIGHBOURS</a:t>
            </a:r>
          </a:p>
        </p:txBody>
      </p:sp>
    </p:spTree>
    <p:extLst>
      <p:ext uri="{BB962C8B-B14F-4D97-AF65-F5344CB8AC3E}">
        <p14:creationId xmlns:p14="http://schemas.microsoft.com/office/powerpoint/2010/main" val="293663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204D-D9CF-77E4-FD34-6866350C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3160-6C17-21B0-A343-FAFCD42DA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b="1" dirty="0"/>
              <a:t>CONSULTATION CLOSES 5PM WEDS 19</a:t>
            </a:r>
            <a:r>
              <a:rPr lang="en-GB" sz="4000" b="1" baseline="30000" dirty="0"/>
              <a:t>TH</a:t>
            </a:r>
            <a:r>
              <a:rPr lang="en-GB" sz="4000" b="1" dirty="0"/>
              <a:t> MARCH </a:t>
            </a:r>
          </a:p>
          <a:p>
            <a:pPr algn="l"/>
            <a:r>
              <a:rPr lang="en-GB" sz="3200" b="0" i="0" dirty="0">
                <a:solidFill>
                  <a:srgbClr val="0B0C0C"/>
                </a:solidFill>
                <a:effectLst/>
                <a:latin typeface="Lexend"/>
              </a:rPr>
              <a:t>Assessment of all comments received. </a:t>
            </a:r>
          </a:p>
          <a:p>
            <a:pPr algn="l"/>
            <a:r>
              <a:rPr lang="en-GB" sz="3200" b="0" i="0" dirty="0">
                <a:solidFill>
                  <a:srgbClr val="0B0C0C"/>
                </a:solidFill>
                <a:effectLst/>
                <a:latin typeface="Lexend"/>
              </a:rPr>
              <a:t>Amendments made to the Plan and site assessments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0B0C0C"/>
                </a:solidFill>
                <a:effectLst/>
                <a:latin typeface="Lexend"/>
              </a:rPr>
              <a:t>May require a more detailed technical assessment on candidate sites in light of comments received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0B0C0C"/>
                </a:solidFill>
                <a:effectLst/>
                <a:latin typeface="Lexend"/>
              </a:rPr>
              <a:t>move towards selecting Preferred Site allocations to inform a further consultation (Regulation 19 – Pre-Submission)</a:t>
            </a:r>
          </a:p>
          <a:p>
            <a:pPr algn="l"/>
            <a:r>
              <a:rPr lang="en-GB" sz="3200" b="0" i="0" dirty="0">
                <a:solidFill>
                  <a:srgbClr val="0B0C0C"/>
                </a:solidFill>
                <a:effectLst/>
                <a:latin typeface="Lexend"/>
              </a:rPr>
              <a:t>The Regulation 19 consultation may take place late 2024 or early 2025.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58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C5FD8-09BD-7977-73BB-5A4EBCF94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7" t="29644" r="25728" b="8220"/>
          <a:stretch/>
        </p:blipFill>
        <p:spPr>
          <a:xfrm>
            <a:off x="1091954" y="967666"/>
            <a:ext cx="9827580" cy="56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D155-E520-78F6-6930-A2567075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/>
              <a:t>WHY MORE SITES?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80983-70AC-5853-3D5E-690F1347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/>
              <a:t>EEC need to have sufficient supply of sand &amp; gravel to cover their needs from 2025 – 2040 </a:t>
            </a:r>
          </a:p>
          <a:p>
            <a:r>
              <a:rPr lang="en-GB" sz="4400" dirty="0"/>
              <a:t>Plus they need a 7 years reserve i.e. 22 years supply</a:t>
            </a:r>
          </a:p>
          <a:p>
            <a:r>
              <a:rPr lang="en-GB" sz="4400" dirty="0"/>
              <a:t>Existing pits cannot produce sufficient sand &amp; gravel</a:t>
            </a:r>
          </a:p>
        </p:txBody>
      </p:sp>
    </p:spTree>
    <p:extLst>
      <p:ext uri="{BB962C8B-B14F-4D97-AF65-F5344CB8AC3E}">
        <p14:creationId xmlns:p14="http://schemas.microsoft.com/office/powerpoint/2010/main" val="356246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4ADA-96DA-3913-F2FE-9DF1F284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7200" b="1" dirty="0"/>
              <a:t>THE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BF98-F042-FB46-0D9D-E74B375DB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EEC NEEDS A 22 YEAR SUPPLY @ 3.98M TONNES PER YEAR</a:t>
            </a:r>
          </a:p>
          <a:p>
            <a:r>
              <a:rPr lang="en-GB" sz="4000" dirty="0"/>
              <a:t>TOTAL SUPPLY NEEDED = 87.56M TONNES </a:t>
            </a:r>
          </a:p>
          <a:p>
            <a:r>
              <a:rPr lang="en-GB" sz="4000" dirty="0"/>
              <a:t>LESS CURRENT RESERVES LEAVES A NET NEED OF 64.56M TONNES</a:t>
            </a:r>
          </a:p>
          <a:p>
            <a:r>
              <a:rPr lang="en-GB" sz="4000" dirty="0"/>
              <a:t>52 SITES OFFERED WITH A POTENTIAL YIELD OF 117.55M TONNES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8071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2575-2B7A-2EFA-C463-AB353933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THE WORRYING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B9D7-5A7A-48C2-5648-00FB562D4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AVERAGE YIELD PER HECTARE IS 60,976 TONNES</a:t>
            </a:r>
          </a:p>
          <a:p>
            <a:r>
              <a:rPr lang="en-GB" sz="3600" dirty="0"/>
              <a:t>COVENBROKE IS 82,966  (12</a:t>
            </a:r>
            <a:r>
              <a:rPr lang="en-GB" sz="3600" baseline="30000" dirty="0"/>
              <a:t>TH</a:t>
            </a:r>
            <a:r>
              <a:rPr lang="en-GB" sz="3600" dirty="0"/>
              <a:t>). TOTAL  2.45M TONNES</a:t>
            </a:r>
          </a:p>
          <a:p>
            <a:r>
              <a:rPr lang="en-GB" sz="3600" dirty="0"/>
              <a:t>WHOLE PATTISWICK IS 62,720 (26</a:t>
            </a:r>
            <a:r>
              <a:rPr lang="en-GB" sz="3600" baseline="30000" dirty="0"/>
              <a:t>TH</a:t>
            </a:r>
            <a:r>
              <a:rPr lang="en-GB" sz="3600" dirty="0"/>
              <a:t>) TOTAL 8.2M TONNES (JOINT 2</a:t>
            </a:r>
            <a:r>
              <a:rPr lang="en-GB" sz="3600" baseline="30000" dirty="0"/>
              <a:t>ND</a:t>
            </a:r>
            <a:r>
              <a:rPr lang="en-GB" sz="3600" dirty="0"/>
              <a:t> HIGHEST IN COUNTY)</a:t>
            </a:r>
          </a:p>
          <a:p>
            <a:r>
              <a:rPr lang="en-GB" sz="3600" dirty="0"/>
              <a:t>TOTAL YIELD OF 3 SITES IS 10.65M TONNES</a:t>
            </a:r>
          </a:p>
          <a:p>
            <a:r>
              <a:rPr lang="en-GB" sz="3600" dirty="0"/>
              <a:t>THAT EQUALS 1/6th OF TOTAL NEED</a:t>
            </a:r>
          </a:p>
        </p:txBody>
      </p:sp>
    </p:spTree>
    <p:extLst>
      <p:ext uri="{BB962C8B-B14F-4D97-AF65-F5344CB8AC3E}">
        <p14:creationId xmlns:p14="http://schemas.microsoft.com/office/powerpoint/2010/main" val="236978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726-7E77-8ADC-1885-7C8E9169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5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CURRENT RAG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24A07-F2F2-A587-DDC0-8FFB5A69F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3" t="31594" r="8259" b="12586"/>
          <a:stretch/>
        </p:blipFill>
        <p:spPr>
          <a:xfrm>
            <a:off x="247650" y="1330274"/>
            <a:ext cx="11694155" cy="4632376"/>
          </a:xfrm>
        </p:spPr>
      </p:pic>
    </p:spTree>
    <p:extLst>
      <p:ext uri="{BB962C8B-B14F-4D97-AF65-F5344CB8AC3E}">
        <p14:creationId xmlns:p14="http://schemas.microsoft.com/office/powerpoint/2010/main" val="295194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3C95-85F7-C616-826C-05447ECA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/>
              <a:t>WHAT DO WE NEED TO FOCUS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E5F9-21AC-24F9-5886-BD8D8F62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LANDSCAPE AND VISUAL SENSITIVITY – ALL SITES</a:t>
            </a:r>
          </a:p>
          <a:p>
            <a:r>
              <a:rPr lang="en-GB" dirty="0"/>
              <a:t>HISTORIC FEATURES – JENKINS FARMHOUSE AND BARNS</a:t>
            </a:r>
          </a:p>
          <a:p>
            <a:r>
              <a:rPr lang="en-GB" dirty="0"/>
              <a:t>TRANSPORT AND ACCESS – KINGS LANE</a:t>
            </a:r>
          </a:p>
          <a:p>
            <a:r>
              <a:rPr lang="en-GB" dirty="0"/>
              <a:t>NOISE AND DUST – A120 HEARD IN VILLAGE, IMPACT OF DRIER SUMMERS</a:t>
            </a:r>
          </a:p>
          <a:p>
            <a:r>
              <a:rPr lang="en-GB" dirty="0"/>
              <a:t>SOIL – GRADE 2 AGRICULTURAL. SITES OUT OF ACTION 30 YEARS. FOOD SUPPLY CRISIS. NFU CONFERENCE YESTERDAY</a:t>
            </a:r>
          </a:p>
          <a:p>
            <a:r>
              <a:rPr lang="en-GB" dirty="0"/>
              <a:t>OWN VIEWS AND FEELINGS – DOG WALKERS (FITNESS), SENSE OF SPACE, TRANQUILTY, COPING WITH LOCKDOWN AND COVID, SENSE OF MENTAL WELL BEING, VILLAGERS BORN AND BRED IN STISTED</a:t>
            </a:r>
          </a:p>
        </p:txBody>
      </p:sp>
    </p:spTree>
    <p:extLst>
      <p:ext uri="{BB962C8B-B14F-4D97-AF65-F5344CB8AC3E}">
        <p14:creationId xmlns:p14="http://schemas.microsoft.com/office/powerpoint/2010/main" val="187319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E47-9E22-C9FE-66F6-FD92E876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CRASH 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0C4FF1-0215-BA68-7558-A2AA915B6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96" r="5330" b="5229"/>
          <a:stretch/>
        </p:blipFill>
        <p:spPr bwMode="auto">
          <a:xfrm>
            <a:off x="1255331" y="1690688"/>
            <a:ext cx="9077655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430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182CC-B85F-91E1-91A7-42F17266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Landscape and Visual Characteristics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558A1-A773-5814-8BD2-EECC2CFE7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863" y="1825625"/>
            <a:ext cx="7821227" cy="4495276"/>
          </a:xfrm>
        </p:spPr>
      </p:pic>
    </p:spTree>
    <p:extLst>
      <p:ext uri="{BB962C8B-B14F-4D97-AF65-F5344CB8AC3E}">
        <p14:creationId xmlns:p14="http://schemas.microsoft.com/office/powerpoint/2010/main" val="280824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Lexend</vt:lpstr>
      <vt:lpstr>Office Theme</vt:lpstr>
      <vt:lpstr>Save the Stisted 3</vt:lpstr>
      <vt:lpstr>PowerPoint Presentation</vt:lpstr>
      <vt:lpstr>WHY MORE SITES?</vt:lpstr>
      <vt:lpstr> THE FIGURES</vt:lpstr>
      <vt:lpstr>THE WORRYING BIT</vt:lpstr>
      <vt:lpstr>CURRENT RAG</vt:lpstr>
      <vt:lpstr>WHAT DO WE NEED TO FOCUS ON?</vt:lpstr>
      <vt:lpstr>CRASH MAP</vt:lpstr>
      <vt:lpstr>Landscape and Visual Characteristics</vt:lpstr>
      <vt:lpstr>How to submit comments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Stisted 3</dc:title>
  <dc:creator>Alan Routledge</dc:creator>
  <cp:lastModifiedBy>Alan Routledge</cp:lastModifiedBy>
  <cp:revision>10</cp:revision>
  <dcterms:created xsi:type="dcterms:W3CDTF">2024-02-21T12:03:04Z</dcterms:created>
  <dcterms:modified xsi:type="dcterms:W3CDTF">2024-02-24T11:49:56Z</dcterms:modified>
</cp:coreProperties>
</file>